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74" r:id="rId4"/>
    <p:sldId id="264" r:id="rId5"/>
    <p:sldId id="320" r:id="rId6"/>
    <p:sldId id="321" r:id="rId7"/>
    <p:sldId id="322" r:id="rId8"/>
    <p:sldId id="323" r:id="rId9"/>
    <p:sldId id="324" r:id="rId10"/>
    <p:sldId id="325" r:id="rId11"/>
    <p:sldId id="337" r:id="rId12"/>
    <p:sldId id="338" r:id="rId13"/>
    <p:sldId id="326" r:id="rId14"/>
    <p:sldId id="268" r:id="rId15"/>
    <p:sldId id="3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/>
    <p:restoredTop sz="94609"/>
  </p:normalViewPr>
  <p:slideViewPr>
    <p:cSldViewPr snapToGrid="0">
      <p:cViewPr varScale="1">
        <p:scale>
          <a:sx n="75" d="100"/>
          <a:sy n="75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7/22/2019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07D82-6CC0-4726-AD6E-6420358FB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331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7/22/2019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C1C84-F8C5-4900-B2CC-2F8620BBE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172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7/22/2019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1C84-F8C5-4900-B2CC-2F8620BBE5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3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7/22/2019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C1C84-F8C5-4900-B2CC-2F8620BBE5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9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7/22/2019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BAC1C84-F8C5-4900-B2CC-2F8620BBE5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7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</a:p>
        </p:txBody>
      </p:sp>
    </p:spTree>
    <p:extLst>
      <p:ext uri="{BB962C8B-B14F-4D97-AF65-F5344CB8AC3E}">
        <p14:creationId xmlns:p14="http://schemas.microsoft.com/office/powerpoint/2010/main" val="925276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073900" y="2790825"/>
            <a:ext cx="3352361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32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7073900" y="2790825"/>
            <a:ext cx="335280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90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8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7064477" y="2790825"/>
            <a:ext cx="3362223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287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2 Tab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5760720" y="2790825"/>
            <a:ext cx="466598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able Placeholder 16"/>
          <p:cNvSpPr>
            <a:spLocks noGrp="1"/>
          </p:cNvSpPr>
          <p:nvPr>
            <p:ph type="tbl" sz="quarter" idx="14"/>
          </p:nvPr>
        </p:nvSpPr>
        <p:spPr>
          <a:xfrm>
            <a:off x="769881" y="2790825"/>
            <a:ext cx="4662089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60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2059229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2612580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  <a:br>
              <a:rPr lang="en-US" dirty="0"/>
            </a:br>
            <a:r>
              <a:rPr lang="en-US" dirty="0"/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281369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961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96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879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4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1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35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6423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b="0" i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hase-shift_key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is.pitt.edu/prashk/inf1072/Fall16/modulation.pdf" TargetMode="External"/><Relationship Id="rId5" Type="http://schemas.openxmlformats.org/officeDocument/2006/relationships/hyperlink" Target="https://www.sharetechnote.com/html/Handbook_Communication_awgn.html" TargetMode="External"/><Relationship Id="rId4" Type="http://schemas.openxmlformats.org/officeDocument/2006/relationships/hyperlink" Target="https://www.mathworks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DE4FD2-2905-4B5F-99CA-FEFCEBBE4328}"/>
              </a:ext>
            </a:extLst>
          </p:cNvPr>
          <p:cNvSpPr txBox="1">
            <a:spLocks/>
          </p:cNvSpPr>
          <p:nvPr/>
        </p:nvSpPr>
        <p:spPr>
          <a:xfrm>
            <a:off x="1118991" y="2357781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1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1" u="none" strike="noStrike" kern="1200" cap="all" spc="0" normalizeH="0" baseline="0" noProof="0" dirty="0">
                <a:ln>
                  <a:noFill/>
                </a:ln>
                <a:solidFill>
                  <a:srgbClr val="004684"/>
                </a:solidFill>
                <a:effectLst/>
                <a:uLnTx/>
                <a:uFillTx/>
                <a:latin typeface="Times New Roman" panose="02020603050405020304"/>
                <a:ea typeface="+mj-ea"/>
                <a:cs typeface="+mj-cs"/>
              </a:rPr>
              <a:t>Transmission of a voice signal using QPSK modulation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83145-1CE5-4FF5-9689-3F0B9526459C}"/>
              </a:ext>
            </a:extLst>
          </p:cNvPr>
          <p:cNvSpPr/>
          <p:nvPr/>
        </p:nvSpPr>
        <p:spPr>
          <a:xfrm>
            <a:off x="3048288" y="3494617"/>
            <a:ext cx="78371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 err="1">
                <a:solidFill>
                  <a:srgbClr val="FDB931"/>
                </a:solidFill>
                <a:latin typeface="Times New Roman" panose="02020603050405020304"/>
              </a:rPr>
              <a:t>Mrinmoy</a:t>
            </a:r>
            <a:r>
              <a:rPr lang="en-US" sz="1600" b="1" i="1" dirty="0">
                <a:solidFill>
                  <a:srgbClr val="FDB931"/>
                </a:solidFill>
                <a:latin typeface="Times New Roman" panose="02020603050405020304"/>
              </a:rPr>
              <a:t> </a:t>
            </a:r>
            <a:r>
              <a:rPr lang="en-US" sz="1600" b="1" i="1" dirty="0" err="1">
                <a:solidFill>
                  <a:srgbClr val="FDB931"/>
                </a:solidFill>
                <a:latin typeface="Times New Roman" panose="02020603050405020304"/>
              </a:rPr>
              <a:t>sarkar</a:t>
            </a:r>
            <a:endParaRPr kumimoji="0" lang="en-US" sz="1600" b="1" i="1" u="none" strike="noStrike" kern="1200" cap="none" spc="0" normalizeH="0" noProof="0" dirty="0">
              <a:ln>
                <a:noFill/>
              </a:ln>
              <a:solidFill>
                <a:srgbClr val="FDB931"/>
              </a:solidFill>
              <a:effectLst/>
              <a:uLnTx/>
              <a:uFillTx/>
              <a:latin typeface="Times New Roman" panose="02020603050405020304"/>
            </a:endParaRPr>
          </a:p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PhD student</a:t>
            </a:r>
          </a:p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baseline="0" dirty="0">
                <a:solidFill>
                  <a:srgbClr val="FDB931"/>
                </a:solidFill>
                <a:latin typeface="Times New Roman" panose="02020603050405020304"/>
              </a:rPr>
              <a:t>ECEN-649, </a:t>
            </a:r>
            <a:r>
              <a:rPr lang="en-US" sz="1600" b="1" i="1" dirty="0">
                <a:solidFill>
                  <a:srgbClr val="FDB931"/>
                </a:solidFill>
                <a:latin typeface="Times New Roman" panose="02020603050405020304"/>
              </a:rPr>
              <a:t>Fall 2019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FDB931"/>
              </a:solidFill>
              <a:effectLst/>
              <a:uLnTx/>
              <a:uFillTx/>
              <a:latin typeface="Times New Roman" panose="02020603050405020304"/>
            </a:endParaRPr>
          </a:p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ECE dept., NC A&amp;T State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E83145-1CE5-4FF5-9689-3F0B9526459C}"/>
              </a:ext>
            </a:extLst>
          </p:cNvPr>
          <p:cNvSpPr/>
          <p:nvPr/>
        </p:nvSpPr>
        <p:spPr>
          <a:xfrm>
            <a:off x="1118991" y="4527792"/>
            <a:ext cx="33750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FDB931"/>
                </a:solidFill>
                <a:latin typeface="Times New Roman" panose="02020603050405020304"/>
              </a:rPr>
              <a:t>Course Instructor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DB931"/>
                </a:solidFill>
                <a:effectLst/>
                <a:uLnTx/>
                <a:uFillTx/>
                <a:latin typeface="Times New Roman" panose="02020603050405020304"/>
              </a:rPr>
              <a:t>:</a:t>
            </a:r>
          </a:p>
          <a:p>
            <a:pPr marL="0" marR="0" lvl="0" indent="0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FDB931"/>
                </a:solidFill>
                <a:latin typeface="Times New Roman" panose="02020603050405020304"/>
              </a:rPr>
              <a:t>Jung H. Kim, Ph.D.</a:t>
            </a:r>
            <a:endParaRPr kumimoji="0" lang="en-US" sz="1600" b="1" i="1" u="none" strike="noStrike" kern="1200" cap="none" spc="0" normalizeH="0" noProof="0" dirty="0">
              <a:ln>
                <a:noFill/>
              </a:ln>
              <a:solidFill>
                <a:srgbClr val="FDB931"/>
              </a:solidFill>
              <a:effectLst/>
              <a:uLnTx/>
              <a:uFillTx/>
              <a:latin typeface="Times New Roman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844903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BD400-CFAD-434C-847B-D75D7B22B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010" y="565604"/>
            <a:ext cx="8103306" cy="696913"/>
          </a:xfrm>
        </p:spPr>
        <p:txBody>
          <a:bodyPr/>
          <a:lstStyle/>
          <a:p>
            <a:r>
              <a:rPr lang="en-US" sz="3200" i="0" dirty="0"/>
              <a:t>Simulation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A0711-9279-4D03-B022-D7B4EA375E27}"/>
              </a:ext>
            </a:extLst>
          </p:cNvPr>
          <p:cNvSpPr txBox="1"/>
          <p:nvPr/>
        </p:nvSpPr>
        <p:spPr>
          <a:xfrm>
            <a:off x="5655075" y="1077851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G=7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AC0097E-D04F-4120-8F2A-FF431A82A7E7}"/>
              </a:ext>
            </a:extLst>
          </p:cNvPr>
          <p:cNvGrpSpPr/>
          <p:nvPr/>
        </p:nvGrpSpPr>
        <p:grpSpPr>
          <a:xfrm>
            <a:off x="-1436709" y="1539516"/>
            <a:ext cx="8679180" cy="2987040"/>
            <a:chOff x="0" y="0"/>
            <a:chExt cx="8679485" cy="29873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229E00-631F-4C3B-A58A-5EBBA528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15"/>
              <a:ext cx="5943600" cy="29800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4CBD91-B73F-4B09-BE78-514D90804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5885" y="0"/>
              <a:ext cx="5943600" cy="29800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A0261-D7A8-41D7-A73D-9CF945388A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02" y="1325942"/>
            <a:ext cx="6023895" cy="445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4250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BD400-CFAD-434C-847B-D75D7B22B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010" y="565604"/>
            <a:ext cx="8103306" cy="696913"/>
          </a:xfrm>
        </p:spPr>
        <p:txBody>
          <a:bodyPr/>
          <a:lstStyle/>
          <a:p>
            <a:r>
              <a:rPr lang="en-US" sz="3200" i="0" dirty="0"/>
              <a:t>Simulation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A0711-9279-4D03-B022-D7B4EA375E27}"/>
              </a:ext>
            </a:extLst>
          </p:cNvPr>
          <p:cNvSpPr txBox="1"/>
          <p:nvPr/>
        </p:nvSpPr>
        <p:spPr>
          <a:xfrm>
            <a:off x="5655075" y="1077851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G=7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C3B3D5-DC64-48BE-87FA-9BF7CBB230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93413"/>
            <a:ext cx="6010184" cy="408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EBC46B-27FD-4609-A4F1-D1EF58A72CE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495" y="1693412"/>
            <a:ext cx="6010183" cy="40867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9489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EBD400-CFAD-434C-847B-D75D7B22BE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3010" y="565604"/>
            <a:ext cx="8103306" cy="696913"/>
          </a:xfrm>
        </p:spPr>
        <p:txBody>
          <a:bodyPr/>
          <a:lstStyle/>
          <a:p>
            <a:r>
              <a:rPr lang="en-US" sz="3200" i="0" dirty="0"/>
              <a:t>Simulation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38393A-1689-4D32-B026-C05AAE0486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00" y="936194"/>
            <a:ext cx="7804213" cy="5145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45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83DF71-B7E6-493E-8162-36311EF2B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Conclusion and Future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D2292-AECC-422F-94A3-838A548DA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r="63131" b="-1"/>
          <a:stretch/>
        </p:blipFill>
        <p:spPr>
          <a:xfrm>
            <a:off x="11155680" y="134708"/>
            <a:ext cx="659957" cy="430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151857-7A64-40C6-94CD-CA1840395B9D}"/>
              </a:ext>
            </a:extLst>
          </p:cNvPr>
          <p:cNvSpPr/>
          <p:nvPr/>
        </p:nvSpPr>
        <p:spPr>
          <a:xfrm>
            <a:off x="2894003" y="6470929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[1,2]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E8AB42-DCD0-48C4-908A-ED3329F56AA5}"/>
              </a:ext>
            </a:extLst>
          </p:cNvPr>
          <p:cNvSpPr txBox="1"/>
          <p:nvPr/>
        </p:nvSpPr>
        <p:spPr>
          <a:xfrm>
            <a:off x="479219" y="1231748"/>
            <a:ext cx="949497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transmitted voice signal is correctly received and verified by MATLAB plot and by listening.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bit error rate is calculated for error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bit error rate is reduced to zero with proper tuning of the amplifier gain.</a:t>
            </a:r>
          </a:p>
          <a:p>
            <a:endParaRPr lang="en-US" dirty="0"/>
          </a:p>
          <a:p>
            <a:r>
              <a:rPr lang="en-US" sz="2400" b="1" dirty="0">
                <a:latin typeface="+mj-lt"/>
              </a:rPr>
              <a:t>Future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quality of the receive signal can be improved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using higher sampling rate.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increasing the quantization levels.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designing a better low pass filter with higher order. </a:t>
            </a:r>
          </a:p>
        </p:txBody>
      </p:sp>
    </p:spTree>
    <p:extLst>
      <p:ext uri="{BB962C8B-B14F-4D97-AF65-F5344CB8AC3E}">
        <p14:creationId xmlns:p14="http://schemas.microsoft.com/office/powerpoint/2010/main" val="3197165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24397-9FA7-4458-B8CD-570E164AF381}"/>
              </a:ext>
            </a:extLst>
          </p:cNvPr>
          <p:cNvSpPr txBox="1"/>
          <p:nvPr/>
        </p:nvSpPr>
        <p:spPr>
          <a:xfrm>
            <a:off x="719091" y="1429305"/>
            <a:ext cx="10266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https://en.wikipedia.org/wiki/Phase-shift_keying</a:t>
            </a:r>
            <a:r>
              <a:rPr lang="en-US" dirty="0">
                <a:hlinkClick r:id="rId4"/>
              </a:rPr>
              <a:t>https://www.mathworks.com/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https://www.sharetechnote.com/html/Handbook_Communication_awgn.html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http://www.sis.pitt.edu/prashk/inf1072/Fall16/modulation.pdf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Lathi, </a:t>
            </a:r>
            <a:r>
              <a:rPr lang="en-US" dirty="0" err="1"/>
              <a:t>Bhagwandas</a:t>
            </a:r>
            <a:r>
              <a:rPr lang="en-US" dirty="0"/>
              <a:t> </a:t>
            </a:r>
            <a:r>
              <a:rPr lang="en-US" dirty="0" err="1"/>
              <a:t>Pannalal</a:t>
            </a:r>
            <a:r>
              <a:rPr lang="en-US" dirty="0"/>
              <a:t>. </a:t>
            </a:r>
            <a:r>
              <a:rPr lang="en-US" i="1" dirty="0"/>
              <a:t>Modern Digital and Analog Communication Systems 3e </a:t>
            </a:r>
            <a:r>
              <a:rPr lang="en-US" i="1" dirty="0" err="1"/>
              <a:t>Osece</a:t>
            </a:r>
            <a:r>
              <a:rPr lang="en-US" dirty="0"/>
              <a:t>. Oxford University Press, Inc., 1998.</a:t>
            </a:r>
          </a:p>
        </p:txBody>
      </p:sp>
    </p:spTree>
    <p:extLst>
      <p:ext uri="{BB962C8B-B14F-4D97-AF65-F5344CB8AC3E}">
        <p14:creationId xmlns:p14="http://schemas.microsoft.com/office/powerpoint/2010/main" val="3025630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BF9FC70-EF0D-4C34-AEAA-3D6094C94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0821" y="1225602"/>
            <a:ext cx="2576570" cy="584074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F53BB22-7C6A-4CFD-A7DF-86C2D04E6949}"/>
              </a:ext>
            </a:extLst>
          </p:cNvPr>
          <p:cNvSpPr txBox="1">
            <a:spLocks/>
          </p:cNvSpPr>
          <p:nvPr/>
        </p:nvSpPr>
        <p:spPr>
          <a:xfrm>
            <a:off x="4999209" y="2308970"/>
            <a:ext cx="1339794" cy="1571266"/>
          </a:xfrm>
          <a:prstGeom prst="rect">
            <a:avLst/>
          </a:prstGeom>
        </p:spPr>
        <p:txBody>
          <a:bodyPr>
            <a:no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953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963E6A-4D79-417B-AA96-3F0880481E37}"/>
              </a:ext>
            </a:extLst>
          </p:cNvPr>
          <p:cNvSpPr/>
          <p:nvPr/>
        </p:nvSpPr>
        <p:spPr>
          <a:xfrm>
            <a:off x="702660" y="1392091"/>
            <a:ext cx="1032340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354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Problem Statement</a:t>
            </a:r>
          </a:p>
          <a:p>
            <a:pPr marL="342900" lvl="0" indent="-342900" defTabSz="914354"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Specification of the system</a:t>
            </a:r>
          </a:p>
          <a:p>
            <a:pPr marL="342900" indent="-342900" defTabSz="914354"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Block diagram of the system</a:t>
            </a:r>
          </a:p>
          <a:p>
            <a:pPr marL="342900" indent="-342900" defTabSz="914354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Simulation Results</a:t>
            </a:r>
          </a:p>
          <a:p>
            <a:pPr marL="342900" indent="-342900" defTabSz="914354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Conclusion and Future work</a:t>
            </a:r>
          </a:p>
          <a:p>
            <a:pPr marL="285750" indent="-285750" defTabSz="914354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+mj-lt"/>
            </a:endParaRPr>
          </a:p>
          <a:p>
            <a:pPr defTabSz="914354"/>
            <a:endParaRPr lang="en-US" b="1" dirty="0">
              <a:solidFill>
                <a:srgbClr val="000000"/>
              </a:solidFill>
              <a:latin typeface="+mj-lt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225144" y="565605"/>
            <a:ext cx="6651172" cy="468066"/>
          </a:xfrm>
        </p:spPr>
        <p:txBody>
          <a:bodyPr/>
          <a:lstStyle/>
          <a:p>
            <a:r>
              <a:rPr lang="en-US" sz="3200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73919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63E6A-4D79-417B-AA96-3F0880481E37}"/>
              </a:ext>
            </a:extLst>
          </p:cNvPr>
          <p:cNvSpPr/>
          <p:nvPr/>
        </p:nvSpPr>
        <p:spPr>
          <a:xfrm>
            <a:off x="702660" y="1392091"/>
            <a:ext cx="10079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defTabSz="914354">
              <a:defRPr/>
            </a:pPr>
            <a:r>
              <a:rPr lang="en-US" sz="2400" dirty="0">
                <a:solidFill>
                  <a:srgbClr val="000000"/>
                </a:solidFill>
                <a:latin typeface="+mj-lt"/>
              </a:rPr>
              <a:t>A recorded voice signal is needed to be transmitted over a noisy channel and recovered the original voice signal from the noisy received signal using some digital communication techniques such as sampling, compression, quantization, encoding, QPSK modulation &amp; demodulation, decoding, dequantizing, expanding and digital filtering. The error performance of the system and the quality of the received signal needs to be verified.</a:t>
            </a:r>
          </a:p>
        </p:txBody>
      </p:sp>
    </p:spTree>
    <p:extLst>
      <p:ext uri="{BB962C8B-B14F-4D97-AF65-F5344CB8AC3E}">
        <p14:creationId xmlns:p14="http://schemas.microsoft.com/office/powerpoint/2010/main" val="43458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F963E6A-4D79-417B-AA96-3F0880481E37}"/>
              </a:ext>
            </a:extLst>
          </p:cNvPr>
          <p:cNvSpPr/>
          <p:nvPr/>
        </p:nvSpPr>
        <p:spPr>
          <a:xfrm>
            <a:off x="452195" y="996500"/>
            <a:ext cx="11033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="1" dirty="0">
              <a:solidFill>
                <a:srgbClr val="000000"/>
              </a:solidFill>
              <a:latin typeface="Arial" panose="020B0604020202020204"/>
            </a:endParaRPr>
          </a:p>
          <a:p>
            <a:pPr lvl="2" defTabSz="914354">
              <a:defRPr/>
            </a:pPr>
            <a:endParaRPr kumimoji="0" lang="en-US" i="0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</a:endParaRPr>
          </a:p>
          <a:p>
            <a:pPr marL="285750" marR="0" lvl="0" indent="-28575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Specification of the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B8E2FD-BCA3-4DF0-AA42-02CC644B9B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9850"/>
                  </p:ext>
                </p:extLst>
              </p:nvPr>
            </p:nvGraphicFramePr>
            <p:xfrm>
              <a:off x="452196" y="1095262"/>
              <a:ext cx="11287611" cy="47662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37559">
                      <a:extLst>
                        <a:ext uri="{9D8B030D-6E8A-4147-A177-3AD203B41FA5}">
                          <a16:colId xmlns:a16="http://schemas.microsoft.com/office/drawing/2014/main" val="1879651601"/>
                        </a:ext>
                      </a:extLst>
                    </a:gridCol>
                    <a:gridCol w="3386441">
                      <a:extLst>
                        <a:ext uri="{9D8B030D-6E8A-4147-A177-3AD203B41FA5}">
                          <a16:colId xmlns:a16="http://schemas.microsoft.com/office/drawing/2014/main" val="3874941165"/>
                        </a:ext>
                      </a:extLst>
                    </a:gridCol>
                    <a:gridCol w="3763611">
                      <a:extLst>
                        <a:ext uri="{9D8B030D-6E8A-4147-A177-3AD203B41FA5}">
                          <a16:colId xmlns:a16="http://schemas.microsoft.com/office/drawing/2014/main" val="2278230973"/>
                        </a:ext>
                      </a:extLst>
                    </a:gridCol>
                  </a:tblGrid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Name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Symbol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Value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4205488808"/>
                      </a:ext>
                    </a:extLst>
                  </a:tr>
                  <a:tr h="44836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µ-law parameter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µ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255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340709077"/>
                      </a:ext>
                    </a:extLst>
                  </a:tr>
                  <a:tr h="39201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Sampling frequency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>
                              <a:effectLst/>
                              <a:latin typeface="+mj-lt"/>
                            </a:rPr>
                            <a:t>s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4000 Hz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802628021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Quantization level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256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6731082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bits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8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53362852"/>
                      </a:ext>
                    </a:extLst>
                  </a:tr>
                  <a:tr h="3865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voltage level for pulse signal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M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1312172355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bits per symbol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k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25839229"/>
                      </a:ext>
                    </a:extLst>
                  </a:tr>
                  <a:tr h="47013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Carrier frequency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>
                              <a:effectLst/>
                              <a:latin typeface="+mj-lt"/>
                            </a:rPr>
                            <a:t>c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4000 Hz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54184593"/>
                      </a:ext>
                    </a:extLst>
                  </a:tr>
                  <a:tr h="51545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Amplifier gain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G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7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304252757"/>
                      </a:ext>
                    </a:extLst>
                  </a:tr>
                  <a:tr h="4521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Cutoff frequency of LPF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 err="1">
                              <a:effectLst/>
                              <a:latin typeface="+mj-lt"/>
                            </a:rPr>
                            <a:t>cutoff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3400Hz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00556261"/>
                      </a:ext>
                    </a:extLst>
                  </a:tr>
                  <a:tr h="77318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 (Body CS)"/>
                            </a:rPr>
                            <a:t>AWGN Noise standard deviation </a:t>
                          </a: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𝜎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 (Body CS)"/>
                            </a:rPr>
                            <a:t>0.8</a:t>
                          </a: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4717855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AB8E2FD-BCA3-4DF0-AA42-02CC644B9B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179850"/>
                  </p:ext>
                </p:extLst>
              </p:nvPr>
            </p:nvGraphicFramePr>
            <p:xfrm>
              <a:off x="452196" y="1095262"/>
              <a:ext cx="11287611" cy="476623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137559">
                      <a:extLst>
                        <a:ext uri="{9D8B030D-6E8A-4147-A177-3AD203B41FA5}">
                          <a16:colId xmlns:a16="http://schemas.microsoft.com/office/drawing/2014/main" val="1879651601"/>
                        </a:ext>
                      </a:extLst>
                    </a:gridCol>
                    <a:gridCol w="3386441">
                      <a:extLst>
                        <a:ext uri="{9D8B030D-6E8A-4147-A177-3AD203B41FA5}">
                          <a16:colId xmlns:a16="http://schemas.microsoft.com/office/drawing/2014/main" val="3874941165"/>
                        </a:ext>
                      </a:extLst>
                    </a:gridCol>
                    <a:gridCol w="3763611">
                      <a:extLst>
                        <a:ext uri="{9D8B030D-6E8A-4147-A177-3AD203B41FA5}">
                          <a16:colId xmlns:a16="http://schemas.microsoft.com/office/drawing/2014/main" val="2278230973"/>
                        </a:ext>
                      </a:extLst>
                    </a:gridCol>
                  </a:tblGrid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Name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Symbol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Value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4205488808"/>
                      </a:ext>
                    </a:extLst>
                  </a:tr>
                  <a:tr h="44836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µ-law parameter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µ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255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340709077"/>
                      </a:ext>
                    </a:extLst>
                  </a:tr>
                  <a:tr h="39201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Sampling frequency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>
                              <a:effectLst/>
                              <a:latin typeface="+mj-lt"/>
                            </a:rPr>
                            <a:t>s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4000 Hz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802628021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Quantization level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256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6731082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bits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8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53362852"/>
                      </a:ext>
                    </a:extLst>
                  </a:tr>
                  <a:tr h="386592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voltage level for pulse signal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M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1312172355"/>
                      </a:ext>
                    </a:extLst>
                  </a:tr>
                  <a:tr h="33209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Number of bits per symbol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k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2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25839229"/>
                      </a:ext>
                    </a:extLst>
                  </a:tr>
                  <a:tr h="470135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Carrier frequency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>
                              <a:effectLst/>
                              <a:latin typeface="+mj-lt"/>
                            </a:rPr>
                            <a:t>c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4000 Hz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54184593"/>
                      </a:ext>
                    </a:extLst>
                  </a:tr>
                  <a:tr h="515456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Amplifier gain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G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+mj-lt"/>
                            </a:rPr>
                            <a:t>7</a:t>
                          </a:r>
                          <a:endParaRPr lang="en-US" sz="180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2304252757"/>
                      </a:ext>
                    </a:extLst>
                  </a:tr>
                  <a:tr h="452110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Cutoff frequency of LPF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+mj-lt"/>
                            </a:rPr>
                            <a:t>f</a:t>
                          </a:r>
                          <a:r>
                            <a:rPr lang="en-US" sz="1800" baseline="-25000" dirty="0" err="1">
                              <a:effectLst/>
                              <a:latin typeface="+mj-lt"/>
                            </a:rPr>
                            <a:t>cutoff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</a:rPr>
                            <a:t>3400Hz</a:t>
                          </a:r>
                          <a:endParaRPr lang="en-US" sz="1800" dirty="0">
                            <a:effectLst/>
                            <a:latin typeface="+mj-lt"/>
                            <a:ea typeface="Calibri" panose="020F0502020204030204" pitchFamily="34" charset="0"/>
                            <a:cs typeface="Times New Roman (Body CS)"/>
                          </a:endParaRP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3200556261"/>
                      </a:ext>
                    </a:extLst>
                  </a:tr>
                  <a:tr h="773183">
                    <a:tc>
                      <a:txBody>
                        <a:bodyPr/>
                        <a:lstStyle/>
                        <a:p>
                          <a:pPr marL="0" marR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 (Body CS)"/>
                            </a:rPr>
                            <a:t>AWGN Noise standard deviation </a:t>
                          </a:r>
                        </a:p>
                      </a:txBody>
                      <a:tcPr marL="39799" marR="39799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9799" marR="39799" marT="0" marB="0">
                        <a:blipFill>
                          <a:blip r:embed="rId3"/>
                          <a:stretch>
                            <a:fillRect l="-122523" t="-525984" r="-112072" b="-15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+mj-lt"/>
                              <a:ea typeface="Calibri" panose="020F0502020204030204" pitchFamily="34" charset="0"/>
                              <a:cs typeface="Times New Roman (Body CS)"/>
                            </a:rPr>
                            <a:t>0.8</a:t>
                          </a:r>
                        </a:p>
                      </a:txBody>
                      <a:tcPr marL="39799" marR="39799" marT="0" marB="0"/>
                    </a:tc>
                    <a:extLst>
                      <a:ext uri="{0D108BD9-81ED-4DB2-BD59-A6C34878D82A}">
                        <a16:rowId xmlns:a16="http://schemas.microsoft.com/office/drawing/2014/main" val="4717855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2207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DCE5C7-D15E-4039-A931-CE0DC433FDEB}"/>
              </a:ext>
            </a:extLst>
          </p:cNvPr>
          <p:cNvSpPr txBox="1"/>
          <p:nvPr/>
        </p:nvSpPr>
        <p:spPr>
          <a:xfrm>
            <a:off x="2876365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[1,2]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9251D-69AA-44BF-A6A0-598194033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810"/>
            <a:ext cx="12192000" cy="494486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B5AFC7-7D29-43A5-8DD5-92B55D3161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Block diagram of the system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9681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54035-A2C3-415D-B3B7-AA466FE0EC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25144" y="565604"/>
            <a:ext cx="6651172" cy="696913"/>
          </a:xfrm>
        </p:spPr>
        <p:txBody>
          <a:bodyPr/>
          <a:lstStyle/>
          <a:p>
            <a:r>
              <a:rPr lang="en-US" sz="3200" dirty="0"/>
              <a:t>Key Blocks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EF081-FC9A-4472-8A9D-620B460D5FFB}"/>
              </a:ext>
            </a:extLst>
          </p:cNvPr>
          <p:cNvGrpSpPr/>
          <p:nvPr/>
        </p:nvGrpSpPr>
        <p:grpSpPr>
          <a:xfrm>
            <a:off x="50732" y="1109141"/>
            <a:ext cx="6267223" cy="699102"/>
            <a:chOff x="522941" y="1222955"/>
            <a:chExt cx="5573058" cy="6991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2E2622A-425C-4659-9776-6E86EED92E9C}"/>
                    </a:ext>
                  </a:extLst>
                </p:cNvPr>
                <p:cNvSpPr/>
                <p:nvPr/>
              </p:nvSpPr>
              <p:spPr>
                <a:xfrm>
                  <a:off x="522941" y="1262517"/>
                  <a:ext cx="5573058" cy="65954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  <m:r>
                          <a:rPr lang="en-US" i="0">
                            <a:latin typeface="Cambria Math" panose="02040503050406030204" pitchFamily="18" charset="0"/>
                          </a:rPr>
                          <m:t>;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r>
                          <a:rPr lang="en-US" i="0"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D2E2622A-425C-4659-9776-6E86EED92E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41" y="1262517"/>
                  <a:ext cx="5573058" cy="65954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4E6182A-97F2-4AB7-9A04-9490B0CCD0C7}"/>
                </a:ext>
              </a:extLst>
            </p:cNvPr>
            <p:cNvSpPr txBox="1"/>
            <p:nvPr/>
          </p:nvSpPr>
          <p:spPr>
            <a:xfrm>
              <a:off x="522941" y="122295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Sampler: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8CE89F-6A63-4D9D-803C-1FA085477DA5}"/>
              </a:ext>
            </a:extLst>
          </p:cNvPr>
          <p:cNvGrpSpPr/>
          <p:nvPr/>
        </p:nvGrpSpPr>
        <p:grpSpPr>
          <a:xfrm>
            <a:off x="32977" y="1845616"/>
            <a:ext cx="6284978" cy="938278"/>
            <a:chOff x="522941" y="2249638"/>
            <a:chExt cx="5573058" cy="9382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AAA209D-786A-47AC-95BF-F2F1D25B9138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896527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/>
                          <m:t>𝑦</m:t>
                        </m:r>
                        <m:r>
                          <a:rPr lang="en-US" i="1"/>
                          <m:t>=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𝑉</m:t>
                            </m:r>
                            <m:r>
                              <a:rPr lang="en-US" i="1"/>
                              <m:t>∗</m:t>
                            </m:r>
                            <m:r>
                              <a:rPr lang="en-US" i="1"/>
                              <m:t>𝑙𝑛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en-US" i="1"/>
                                  <m:t>1+</m:t>
                                </m:r>
                                <m:f>
                                  <m:fPr>
                                    <m:ctrlPr>
                                      <a:rPr lang="en-US" i="1"/>
                                    </m:ctrlPr>
                                  </m:fPr>
                                  <m:num>
                                    <m:r>
                                      <a:rPr lang="en-US" i="1"/>
                                      <m:t>𝜇</m:t>
                                    </m:r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/>
                                        </m:ctrlPr>
                                      </m:dPr>
                                      <m:e>
                                        <m:r>
                                          <a:rPr lang="en-US" i="1"/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/>
                                      <m:t>𝑉</m:t>
                                    </m:r>
                                  </m:den>
                                </m:f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i="1"/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/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r>
                                      <a:rPr lang="en-US" i="1"/>
                                      <m:t>1+</m:t>
                                    </m:r>
                                    <m:r>
                                      <a:rPr lang="en-US" i="1"/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i="1"/>
                          <m:t>𝑠𝑔𝑛</m:t>
                        </m:r>
                        <m:r>
                          <a:rPr lang="en-US" i="1"/>
                          <m:t>(</m:t>
                        </m:r>
                        <m:r>
                          <a:rPr lang="en-US" i="1"/>
                          <m:t>𝑥</m:t>
                        </m:r>
                        <m:r>
                          <a:rPr lang="en-US" i="1"/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AAA209D-786A-47AC-95BF-F2F1D25B9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89652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9A16F5-73AE-4698-89B3-689E2AFB1939}"/>
                </a:ext>
              </a:extLst>
            </p:cNvPr>
            <p:cNvSpPr txBox="1"/>
            <p:nvPr/>
          </p:nvSpPr>
          <p:spPr>
            <a:xfrm>
              <a:off x="522941" y="2249638"/>
              <a:ext cx="1462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Compressor: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9811E-EE0C-48C7-BEBB-D41CA79BE955}"/>
              </a:ext>
            </a:extLst>
          </p:cNvPr>
          <p:cNvGrpSpPr/>
          <p:nvPr/>
        </p:nvGrpSpPr>
        <p:grpSpPr>
          <a:xfrm>
            <a:off x="32977" y="2823815"/>
            <a:ext cx="6284978" cy="756434"/>
            <a:chOff x="522941" y="2249638"/>
            <a:chExt cx="5573058" cy="7564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F67B9EC-D787-486D-B4DE-ED17BF182395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71468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/>
                          <m:t>𝑄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𝑥</m:t>
                            </m:r>
                          </m:e>
                        </m:d>
                        <m:r>
                          <a:rPr lang="en-US" i="1"/>
                          <m:t>=∆∗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r>
                                  <a:rPr lang="en-US" i="1"/>
                                  <m:t>𝑥</m:t>
                                </m:r>
                              </m:num>
                              <m:den>
                                <m:r>
                                  <a:rPr lang="en-US" i="1"/>
                                  <m:t>∆</m:t>
                                </m:r>
                              </m:den>
                            </m:f>
                            <m:r>
                              <a:rPr lang="en-US" i="1"/>
                              <m:t>+</m:t>
                            </m:r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r>
                                  <a:rPr lang="en-US" i="1"/>
                                  <m:t>1</m:t>
                                </m:r>
                              </m:num>
                              <m:den>
                                <m:r>
                                  <a:rPr lang="en-US" i="1"/>
                                  <m:t>2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F67B9EC-D787-486D-B4DE-ED17BF1823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7146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CB54B5-193A-457A-AF0A-E1C7556C4E91}"/>
                </a:ext>
              </a:extLst>
            </p:cNvPr>
            <p:cNvSpPr txBox="1"/>
            <p:nvPr/>
          </p:nvSpPr>
          <p:spPr>
            <a:xfrm>
              <a:off x="522941" y="2249638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Quantizer: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0EDA3DF-A825-4858-BF33-216DD10AE4B1}"/>
              </a:ext>
            </a:extLst>
          </p:cNvPr>
          <p:cNvGrpSpPr/>
          <p:nvPr/>
        </p:nvGrpSpPr>
        <p:grpSpPr>
          <a:xfrm>
            <a:off x="32976" y="3661921"/>
            <a:ext cx="6284979" cy="688082"/>
            <a:chOff x="522941" y="2249638"/>
            <a:chExt cx="5573058" cy="6880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4DF4ACC-0BC7-4C39-8894-809A49CE629F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6463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00,01,10,11</m:t>
                            </m:r>
                          </m:e>
                        </m:d>
                      </m:oMath>
                    </m:oMathPara>
                  </a14:m>
                  <a:endParaRPr lang="en-US" b="0" dirty="0"/>
                </a:p>
                <a:p>
                  <a:r>
                    <a:rPr lang="en-US" dirty="0"/>
                    <a:t>	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bin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,8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4DF4ACC-0BC7-4C39-8894-809A49CE62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646331"/>
                </a:xfrm>
                <a:prstGeom prst="rect">
                  <a:avLst/>
                </a:prstGeom>
                <a:blipFill>
                  <a:blip r:embed="rId5"/>
                  <a:stretch>
                    <a:fillRect b="-6481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A0F9EC-2C28-4F0C-B459-F690942FC536}"/>
                </a:ext>
              </a:extLst>
            </p:cNvPr>
            <p:cNvSpPr txBox="1"/>
            <p:nvPr/>
          </p:nvSpPr>
          <p:spPr>
            <a:xfrm>
              <a:off x="522941" y="2249638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Encoder: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339F010-459F-4D85-84BB-19A11B04926C}"/>
              </a:ext>
            </a:extLst>
          </p:cNvPr>
          <p:cNvGrpSpPr/>
          <p:nvPr/>
        </p:nvGrpSpPr>
        <p:grpSpPr>
          <a:xfrm>
            <a:off x="32976" y="4391754"/>
            <a:ext cx="6284979" cy="688082"/>
            <a:chOff x="522941" y="2249638"/>
            <a:chExt cx="5573058" cy="6880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15D739-019A-4C67-AD22-0B8351330CF0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6463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endParaRPr lang="en-US" b="0" dirty="0"/>
                </a:p>
                <a:p>
                  <a:r>
                    <a:rPr lang="en-US" dirty="0"/>
                    <a:t>	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0&lt;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215D739-019A-4C67-AD22-0B8351330C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646331"/>
                </a:xfrm>
                <a:prstGeom prst="rect">
                  <a:avLst/>
                </a:prstGeom>
                <a:blipFill>
                  <a:blip r:embed="rId6"/>
                  <a:stretch>
                    <a:fillRect b="-7407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4E8226-DA70-437E-AD7C-4CF4026E83E3}"/>
                </a:ext>
              </a:extLst>
            </p:cNvPr>
            <p:cNvSpPr txBox="1"/>
            <p:nvPr/>
          </p:nvSpPr>
          <p:spPr>
            <a:xfrm>
              <a:off x="522941" y="2249638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Pulse generator: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26EC57-90CB-466E-AD36-CC3699AB6F8F}"/>
              </a:ext>
            </a:extLst>
          </p:cNvPr>
          <p:cNvGrpSpPr/>
          <p:nvPr/>
        </p:nvGrpSpPr>
        <p:grpSpPr>
          <a:xfrm>
            <a:off x="32976" y="5157074"/>
            <a:ext cx="6284980" cy="975286"/>
            <a:chOff x="522941" y="2249638"/>
            <a:chExt cx="5555193" cy="11951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53DA0-94BD-438B-BB9C-86E57DFAAE88}"/>
                    </a:ext>
                  </a:extLst>
                </p:cNvPr>
                <p:cNvSpPr/>
                <p:nvPr/>
              </p:nvSpPr>
              <p:spPr>
                <a:xfrm>
                  <a:off x="536401" y="2301441"/>
                  <a:ext cx="5541733" cy="114331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endParaRPr lang="en-US" b="0" dirty="0"/>
                </a:p>
                <a:p>
                  <a:r>
                    <a:rPr lang="en-US" dirty="0"/>
                    <a:t>	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𝑆</m:t>
                          </m:r>
                        </m:e>
                        <m:sub>
                          <m:r>
                            <a:rPr lang="en-US" i="1"/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𝑡</m:t>
                          </m:r>
                        </m:e>
                      </m:d>
                      <m:r>
                        <a:rPr lang="en-US" i="1"/>
                        <m:t>=</m:t>
                      </m:r>
                      <m:rad>
                        <m:radPr>
                          <m:degHide m:val="on"/>
                          <m:ctrlPr>
                            <a:rPr lang="en-US" i="1"/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2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𝐸</m:t>
                                  </m:r>
                                </m:e>
                                <m:sub>
                                  <m:r>
                                    <a:rPr lang="en-US" i="1"/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𝑇</m:t>
                                  </m:r>
                                </m:e>
                                <m:sub>
                                  <m:r>
                                    <a:rPr lang="en-US" i="1"/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/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2</m:t>
                              </m:r>
                              <m:r>
                                <a:rPr lang="en-US" i="1"/>
                                <m:t>𝜋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𝑓</m:t>
                                  </m:r>
                                </m:e>
                                <m:sub>
                                  <m:r>
                                    <a:rPr lang="en-US" i="1"/>
                                    <m:t>𝑐</m:t>
                                  </m:r>
                                </m:sub>
                              </m:sSub>
                              <m:r>
                                <a:rPr lang="en-US" i="1"/>
                                <m:t>𝑡</m:t>
                              </m:r>
                              <m:r>
                                <a:rPr lang="en-US" i="1"/>
                                <m:t>+</m:t>
                              </m:r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2</m:t>
                                  </m:r>
                                  <m:r>
                                    <a:rPr lang="en-US" i="1"/>
                                    <m:t>𝑛</m:t>
                                  </m:r>
                                  <m:r>
                                    <a:rPr lang="en-US" i="1"/>
                                    <m:t>+1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/>
                                  </m:ctrlPr>
                                </m:fPr>
                                <m:num>
                                  <m:r>
                                    <a:rPr lang="en-US" i="1"/>
                                    <m:t>𝜋</m:t>
                                  </m:r>
                                </m:num>
                                <m:den>
                                  <m:r>
                                    <a:rPr lang="en-US" i="1"/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/>
                        <m:t>;</m:t>
                      </m:r>
                      <m:r>
                        <a:rPr lang="en-US" i="1"/>
                        <m:t>𝑛</m:t>
                      </m:r>
                      <m:r>
                        <a:rPr lang="en-US" i="1"/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0,1,2,3</m:t>
                          </m:r>
                        </m:e>
                      </m:d>
                      <m:r>
                        <a:rPr lang="en-US" i="1"/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26653DA0-94BD-438B-BB9C-86E57DFAA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401" y="2301441"/>
                  <a:ext cx="5541733" cy="114331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BA07A6D-BA52-45E8-A9C8-0FFF00F7C3C5}"/>
                </a:ext>
              </a:extLst>
            </p:cNvPr>
            <p:cNvSpPr txBox="1"/>
            <p:nvPr/>
          </p:nvSpPr>
          <p:spPr>
            <a:xfrm>
              <a:off x="522941" y="2249638"/>
              <a:ext cx="1986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QPSK modulator: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76C898-30FC-4789-B496-93BD1C827F37}"/>
              </a:ext>
            </a:extLst>
          </p:cNvPr>
          <p:cNvGrpSpPr/>
          <p:nvPr/>
        </p:nvGrpSpPr>
        <p:grpSpPr>
          <a:xfrm>
            <a:off x="6400123" y="1109141"/>
            <a:ext cx="5573059" cy="408894"/>
            <a:chOff x="522941" y="1222955"/>
            <a:chExt cx="5573058" cy="40889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304DA91-5D2A-41A1-8C7E-B247A8C3A001}"/>
                    </a:ext>
                  </a:extLst>
                </p:cNvPr>
                <p:cNvSpPr/>
                <p:nvPr/>
              </p:nvSpPr>
              <p:spPr>
                <a:xfrm>
                  <a:off x="522941" y="1262517"/>
                  <a:ext cx="5573058" cy="369332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/>
                          <m:t>𝑟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𝑡</m:t>
                            </m:r>
                          </m:e>
                        </m:d>
                        <m:r>
                          <a:rPr lang="en-US" i="1"/>
                          <m:t>=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𝑆</m:t>
                            </m:r>
                          </m:e>
                          <m:sub>
                            <m:r>
                              <a:rPr lang="en-US" i="1"/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𝑡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r>
                          <a:rPr lang="en-US" i="1"/>
                          <m:t>𝑁</m:t>
                        </m:r>
                        <m:r>
                          <a:rPr lang="en-US" i="1"/>
                          <m:t>(0,</m:t>
                        </m:r>
                        <m:r>
                          <a:rPr lang="en-US" i="1"/>
                          <m:t>𝜎</m:t>
                        </m:r>
                        <m:r>
                          <a:rPr lang="en-US" i="1"/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F304DA91-5D2A-41A1-8C7E-B247A8C3A0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941" y="1262517"/>
                  <a:ext cx="557305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2698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363F2C0-C66E-4E0E-95EE-C5A3CD1D27DA}"/>
                </a:ext>
              </a:extLst>
            </p:cNvPr>
            <p:cNvSpPr txBox="1"/>
            <p:nvPr/>
          </p:nvSpPr>
          <p:spPr>
            <a:xfrm>
              <a:off x="522941" y="1222955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Channel: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FE654D-A22A-4698-BC03-B5C05E2E6D2C}"/>
              </a:ext>
            </a:extLst>
          </p:cNvPr>
          <p:cNvGrpSpPr/>
          <p:nvPr/>
        </p:nvGrpSpPr>
        <p:grpSpPr>
          <a:xfrm>
            <a:off x="6317956" y="1559818"/>
            <a:ext cx="5655226" cy="2068090"/>
            <a:chOff x="6160411" y="1959432"/>
            <a:chExt cx="5655226" cy="206809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D78F6D-76D0-4A5B-A3C5-BEC88A9BC9EF}"/>
                </a:ext>
              </a:extLst>
            </p:cNvPr>
            <p:cNvPicPr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0164" y="2074262"/>
              <a:ext cx="4813300" cy="195326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C0D43BE-E20A-46DE-81B1-3DA8BE3F2F09}"/>
                </a:ext>
              </a:extLst>
            </p:cNvPr>
            <p:cNvGrpSpPr/>
            <p:nvPr/>
          </p:nvGrpSpPr>
          <p:grpSpPr>
            <a:xfrm>
              <a:off x="6160411" y="1959432"/>
              <a:ext cx="5655226" cy="1997278"/>
              <a:chOff x="440774" y="1261840"/>
              <a:chExt cx="5655225" cy="37000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53E54F2-8425-4C80-90D5-B2D5372A703F}"/>
                  </a:ext>
                </a:extLst>
              </p:cNvPr>
              <p:cNvSpPr/>
              <p:nvPr/>
            </p:nvSpPr>
            <p:spPr>
              <a:xfrm>
                <a:off x="522941" y="1262517"/>
                <a:ext cx="5573058" cy="36933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13DBED-8C55-477A-AA3B-DEA6E947BA6B}"/>
                  </a:ext>
                </a:extLst>
              </p:cNvPr>
              <p:cNvSpPr txBox="1"/>
              <p:nvPr/>
            </p:nvSpPr>
            <p:spPr>
              <a:xfrm>
                <a:off x="440774" y="1261840"/>
                <a:ext cx="2037737" cy="68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PSK demodulator: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15D9BE-18AF-4C50-A07B-3B7D9EFE5443}"/>
              </a:ext>
            </a:extLst>
          </p:cNvPr>
          <p:cNvGrpSpPr/>
          <p:nvPr/>
        </p:nvGrpSpPr>
        <p:grpSpPr>
          <a:xfrm>
            <a:off x="6347228" y="3599370"/>
            <a:ext cx="5634831" cy="688082"/>
            <a:chOff x="522941" y="2249638"/>
            <a:chExt cx="5581852" cy="68808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E44CA1B-BFB4-4426-B43A-40DE4CFD24CF}"/>
                    </a:ext>
                  </a:extLst>
                </p:cNvPr>
                <p:cNvSpPr/>
                <p:nvPr/>
              </p:nvSpPr>
              <p:spPr>
                <a:xfrm>
                  <a:off x="563060" y="2291389"/>
                  <a:ext cx="5541733" cy="646331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𝑑𝑒𝑐𝑜𝑑𝑒𝑑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=8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𝑏𝑖𝑛𝑎𝑟𝑦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6E44CA1B-BFB4-4426-B43A-40DE4CFD24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060" y="2291389"/>
                  <a:ext cx="5541733" cy="646331"/>
                </a:xfrm>
                <a:prstGeom prst="rect">
                  <a:avLst/>
                </a:prstGeom>
                <a:blipFill>
                  <a:blip r:embed="rId10"/>
                  <a:stretch>
                    <a:fillRect b="-7407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D27306-FDB0-4C4B-A4F2-078D69C96B3F}"/>
                </a:ext>
              </a:extLst>
            </p:cNvPr>
            <p:cNvSpPr txBox="1"/>
            <p:nvPr/>
          </p:nvSpPr>
          <p:spPr>
            <a:xfrm>
              <a:off x="522941" y="2249638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Decoder: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ED7A91B-8644-491C-B0B7-461FED39D739}"/>
              </a:ext>
            </a:extLst>
          </p:cNvPr>
          <p:cNvGrpSpPr/>
          <p:nvPr/>
        </p:nvGrpSpPr>
        <p:grpSpPr>
          <a:xfrm>
            <a:off x="6347227" y="4287452"/>
            <a:ext cx="5634831" cy="411083"/>
            <a:chOff x="522941" y="2249638"/>
            <a:chExt cx="5573058" cy="41108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8050A1E-48E4-4475-A807-9127998CE01E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36933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/>
                          <m:t>𝑄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𝑥</m:t>
                            </m:r>
                          </m:e>
                        </m:d>
                        <m:r>
                          <a:rPr lang="en-US" i="1"/>
                          <m:t>=∆∗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𝑥</m:t>
                            </m:r>
                          </m:e>
                          <m:sub>
                            <m:r>
                              <a:rPr lang="en-US" i="1"/>
                              <m:t>𝑑𝑒𝑐𝑜𝑑𝑒𝑑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8050A1E-48E4-4475-A807-9127998CE0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9524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B89D11D-EF5E-4741-8AAB-3654AF812684}"/>
                </a:ext>
              </a:extLst>
            </p:cNvPr>
            <p:cNvSpPr txBox="1"/>
            <p:nvPr/>
          </p:nvSpPr>
          <p:spPr>
            <a:xfrm>
              <a:off x="522941" y="2249638"/>
              <a:ext cx="1463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latin typeface="+mj-lt"/>
                </a:rPr>
                <a:t>Dequantizer</a:t>
              </a:r>
              <a:r>
                <a:rPr lang="en-US" b="1" dirty="0">
                  <a:latin typeface="+mj-lt"/>
                </a:rPr>
                <a:t>: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4F0353C-9237-4B26-9EB7-C5EEE0E77A61}"/>
              </a:ext>
            </a:extLst>
          </p:cNvPr>
          <p:cNvGrpSpPr/>
          <p:nvPr/>
        </p:nvGrpSpPr>
        <p:grpSpPr>
          <a:xfrm>
            <a:off x="6357525" y="4706768"/>
            <a:ext cx="5634831" cy="705074"/>
            <a:chOff x="522941" y="2249638"/>
            <a:chExt cx="5573058" cy="70507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A07AB46-F8DA-45FC-AE74-F156643D2C5E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663323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𝐹</m:t>
                            </m:r>
                          </m:e>
                          <m:sup>
                            <m:r>
                              <a:rPr lang="en-US" i="1"/>
                              <m:t>−1</m:t>
                            </m:r>
                          </m:sup>
                        </m:sSup>
                        <m:r>
                          <a:rPr lang="en-US" i="1"/>
                          <m:t>(</m:t>
                        </m:r>
                        <m:r>
                          <a:rPr lang="en-US" i="1"/>
                          <m:t>𝑦</m:t>
                        </m:r>
                        <m:r>
                          <a:rPr lang="en-US" i="1"/>
                          <m:t>)=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𝑠𝑔𝑛</m:t>
                            </m:r>
                            <m:r>
                              <a:rPr lang="en-US" i="1"/>
                              <m:t>(</m:t>
                            </m:r>
                            <m:r>
                              <a:rPr lang="en-US" i="1"/>
                              <m:t>𝑦</m:t>
                            </m:r>
                            <m:r>
                              <a:rPr lang="en-US" i="1"/>
                              <m:t>)</m:t>
                            </m:r>
                          </m:num>
                          <m:den>
                            <m:r>
                              <a:rPr lang="en-US" i="1"/>
                              <m:t>𝜇</m:t>
                            </m:r>
                          </m:den>
                        </m:f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(1+</m:t>
                                </m:r>
                                <m:r>
                                  <a:rPr lang="en-US" i="1"/>
                                  <m:t>𝜇</m:t>
                                </m:r>
                                <m:r>
                                  <a:rPr lang="en-US" i="1"/>
                                  <m:t>)</m:t>
                                </m:r>
                              </m:e>
                              <m:sup>
                                <m:r>
                                  <a:rPr lang="en-US" i="1"/>
                                  <m:t>|</m:t>
                                </m:r>
                                <m:r>
                                  <a:rPr lang="en-US" i="1"/>
                                  <m:t>𝑦</m:t>
                                </m:r>
                                <m:r>
                                  <a:rPr lang="en-US" i="1"/>
                                  <m:t>|</m:t>
                                </m:r>
                              </m:sup>
                            </m:sSup>
                            <m:r>
                              <a:rPr lang="en-US" i="1"/>
                              <m:t>−1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A07AB46-F8DA-45FC-AE74-F156643D2C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66332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3E85B4A-0AC7-498C-B277-58DE17227281}"/>
                </a:ext>
              </a:extLst>
            </p:cNvPr>
            <p:cNvSpPr txBox="1"/>
            <p:nvPr/>
          </p:nvSpPr>
          <p:spPr>
            <a:xfrm>
              <a:off x="522941" y="2249638"/>
              <a:ext cx="12226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Expander: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336162D-A4C1-4AC8-8189-02AA3221843A}"/>
              </a:ext>
            </a:extLst>
          </p:cNvPr>
          <p:cNvGrpSpPr/>
          <p:nvPr/>
        </p:nvGrpSpPr>
        <p:grpSpPr>
          <a:xfrm>
            <a:off x="6358527" y="5461826"/>
            <a:ext cx="5634831" cy="670534"/>
            <a:chOff x="522941" y="2249638"/>
            <a:chExt cx="5573058" cy="417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D674EAE-6425-4774-8296-56DB6E06F834}"/>
                    </a:ext>
                  </a:extLst>
                </p:cNvPr>
                <p:cNvSpPr/>
                <p:nvPr/>
              </p:nvSpPr>
              <p:spPr>
                <a:xfrm>
                  <a:off x="554266" y="2291389"/>
                  <a:ext cx="5541733" cy="375552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smtClean="0"/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r>
                                  <a:rPr lang="en-US" i="1"/>
                                  <m:t>𝑡</m:t>
                                </m:r>
                              </m:e>
                            </m:d>
                            <m:r>
                              <a:rPr lang="en-US" i="1"/>
                              <m:t>=</m:t>
                            </m:r>
                            <m:r>
                              <a:rPr lang="en-US" i="1"/>
                              <m:t>𝐹</m:t>
                            </m:r>
                          </m:e>
                          <m:sup>
                            <m:r>
                              <a:rPr lang="en-US" i="1"/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D674EAE-6425-4774-8296-56DB6E06F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66" y="2291389"/>
                  <a:ext cx="5541733" cy="37555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3C2529-D593-4E28-AF60-A6069180F54F}"/>
                </a:ext>
              </a:extLst>
            </p:cNvPr>
            <p:cNvSpPr txBox="1"/>
            <p:nvPr/>
          </p:nvSpPr>
          <p:spPr>
            <a:xfrm>
              <a:off x="522941" y="2249638"/>
              <a:ext cx="689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LPF: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90DEE-2399-4265-A580-32819AEE5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Simulation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014F6-605F-4139-BAFC-E6C6869D2056}"/>
              </a:ext>
            </a:extLst>
          </p:cNvPr>
          <p:cNvSpPr txBox="1"/>
          <p:nvPr/>
        </p:nvSpPr>
        <p:spPr>
          <a:xfrm>
            <a:off x="5655075" y="107785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G=1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22F523-3B36-40EE-BAD3-64E3DB7180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674" y="1539516"/>
            <a:ext cx="6016694" cy="4517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CB3929-9969-4ADB-8CDA-50119BECFF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964" y="1539517"/>
            <a:ext cx="6016694" cy="4517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7713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0B85D1-ABE2-49F5-9C33-A3339EAA7A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Simulation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D66E57-C287-4A98-85F2-085C1D00D6C4}"/>
              </a:ext>
            </a:extLst>
          </p:cNvPr>
          <p:cNvSpPr/>
          <p:nvPr/>
        </p:nvSpPr>
        <p:spPr>
          <a:xfrm>
            <a:off x="2871889" y="648866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[1,2]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B85DB-B51E-402D-B726-E28D11DC6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9" r="63131" b="-1"/>
          <a:stretch/>
        </p:blipFill>
        <p:spPr>
          <a:xfrm>
            <a:off x="11155680" y="134708"/>
            <a:ext cx="659957" cy="430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3C41A0-232E-4438-92B4-63BA769636B7}"/>
              </a:ext>
            </a:extLst>
          </p:cNvPr>
          <p:cNvSpPr txBox="1"/>
          <p:nvPr/>
        </p:nvSpPr>
        <p:spPr>
          <a:xfrm>
            <a:off x="5655075" y="107785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G=1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74A347-CA55-42ED-8BDB-1D408E3040C4}"/>
              </a:ext>
            </a:extLst>
          </p:cNvPr>
          <p:cNvGrpSpPr/>
          <p:nvPr/>
        </p:nvGrpSpPr>
        <p:grpSpPr>
          <a:xfrm>
            <a:off x="-1022979" y="1539516"/>
            <a:ext cx="7556500" cy="2492375"/>
            <a:chOff x="0" y="0"/>
            <a:chExt cx="7556576" cy="24923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9C4A6-F4A6-44EB-8CBF-9AE02F85A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73955" cy="249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5FECD77-698C-4B79-85F5-34871F17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4211" y="0"/>
              <a:ext cx="4952365" cy="2482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CEB95EB-09E6-4AD7-A71D-ADA0D13D32B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05" y="1539516"/>
            <a:ext cx="6237084" cy="4091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4342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682CF4-2B9F-4E71-AC06-0ED120BC7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Simulation Results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58F185-D735-4431-8A7B-4D457A625DAD}"/>
              </a:ext>
            </a:extLst>
          </p:cNvPr>
          <p:cNvSpPr/>
          <p:nvPr/>
        </p:nvSpPr>
        <p:spPr>
          <a:xfrm>
            <a:off x="2871889" y="6488668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[1,2]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E45DA-E448-4C36-8474-5A55872772EC}"/>
              </a:ext>
            </a:extLst>
          </p:cNvPr>
          <p:cNvSpPr txBox="1"/>
          <p:nvPr/>
        </p:nvSpPr>
        <p:spPr>
          <a:xfrm>
            <a:off x="5655075" y="1077851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G=1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38789-56C6-484C-82B1-2325F696E23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0" y="1867950"/>
            <a:ext cx="5997240" cy="391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FFEF30-0822-44EE-8171-B3C28DEBEF4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3" y="1867950"/>
            <a:ext cx="6303344" cy="3912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975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4"/>
      </a:accent1>
      <a:accent2>
        <a:srgbClr val="FDB931"/>
      </a:accent2>
      <a:accent3>
        <a:srgbClr val="666666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6447</TotalTime>
  <Words>544</Words>
  <Application>Microsoft Office PowerPoint</Application>
  <PresentationFormat>Widescreen</PresentationFormat>
  <Paragraphs>119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.HelveticaNeueDeskInterface-Regular</vt:lpstr>
      <vt:lpstr>Arial</vt:lpstr>
      <vt:lpstr>Calibri</vt:lpstr>
      <vt:lpstr>Cambria Math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Berat Alper Erol</dc:creator>
  <cp:lastModifiedBy>mrinmoy sarkar</cp:lastModifiedBy>
  <cp:revision>104</cp:revision>
  <dcterms:created xsi:type="dcterms:W3CDTF">2019-01-25T15:48:46Z</dcterms:created>
  <dcterms:modified xsi:type="dcterms:W3CDTF">2019-12-11T23:03:51Z</dcterms:modified>
</cp:coreProperties>
</file>